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4F7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F5B3B-1E93-4ADB-85DB-AAE2F8B13E7E}" type="datetimeFigureOut">
              <a:rPr lang="it-IT" smtClean="0"/>
              <a:t>07/07/2023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CC48C-F955-4994-9992-38B0AA07EE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5791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106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084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03273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8151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68927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094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559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201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4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72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220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1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676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620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158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238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audio" Target="../media/media3.m4a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microsoft.com/office/2007/relationships/media" Target="../media/media3.m4a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tags" Target="../tags/tag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1.pn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audio" Target="../media/media4.m4a"/><Relationship Id="rId7" Type="http://schemas.openxmlformats.org/officeDocument/2006/relationships/image" Target="../media/image9.jp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6.jpg"/><Relationship Id="rId11" Type="http://schemas.openxmlformats.org/officeDocument/2006/relationships/image" Target="../media/image1.png"/><Relationship Id="rId5" Type="http://schemas.openxmlformats.org/officeDocument/2006/relationships/image" Target="../media/image5.jpg"/><Relationship Id="rId10" Type="http://schemas.openxmlformats.org/officeDocument/2006/relationships/image" Target="../media/image15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audio" Target="../media/media5.m4a"/><Relationship Id="rId7" Type="http://schemas.openxmlformats.org/officeDocument/2006/relationships/image" Target="../media/image8.jp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7.jpg"/><Relationship Id="rId11" Type="http://schemas.openxmlformats.org/officeDocument/2006/relationships/image" Target="../media/image1.png"/><Relationship Id="rId5" Type="http://schemas.openxmlformats.org/officeDocument/2006/relationships/image" Target="../media/image4.jpg"/><Relationship Id="rId10" Type="http://schemas.openxmlformats.org/officeDocument/2006/relationships/image" Target="../media/image13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audio" Target="../media/media6.m4a"/><Relationship Id="rId7" Type="http://schemas.openxmlformats.org/officeDocument/2006/relationships/image" Target="../media/image18.jp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7.jpg"/><Relationship Id="rId11" Type="http://schemas.openxmlformats.org/officeDocument/2006/relationships/image" Target="../media/image1.pn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audio" Target="../media/media7.m4a"/><Relationship Id="rId7" Type="http://schemas.openxmlformats.org/officeDocument/2006/relationships/image" Target="../media/image24.jp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23.jpg"/><Relationship Id="rId11" Type="http://schemas.openxmlformats.org/officeDocument/2006/relationships/image" Target="../media/image1.pn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8.m4a"/><Relationship Id="rId7" Type="http://schemas.openxmlformats.org/officeDocument/2006/relationships/image" Target="../media/image30.jp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BC021D-6FDD-A415-2718-55E6DE050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733" y="979054"/>
            <a:ext cx="5956534" cy="2631882"/>
          </a:xfrm>
        </p:spPr>
        <p:txBody>
          <a:bodyPr anchor="ctr" anchorCtr="0">
            <a:normAutofit/>
          </a:bodyPr>
          <a:lstStyle/>
          <a:p>
            <a:pPr algn="ctr"/>
            <a:r>
              <a:rPr lang="it-IT" sz="8800" dirty="0"/>
              <a:t>LAB 06</a:t>
            </a:r>
            <a:br>
              <a:rPr lang="it-IT" sz="8800" dirty="0"/>
            </a:br>
            <a:r>
              <a:rPr lang="it-IT" sz="5400" dirty="0"/>
              <a:t>gruppo 64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0EE2F28-EEFD-5968-9499-66866DEE8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1564" y="4132890"/>
            <a:ext cx="5045022" cy="1781556"/>
          </a:xfrm>
        </p:spPr>
        <p:txBody>
          <a:bodyPr anchor="t">
            <a:norm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Andrés </a:t>
            </a:r>
            <a:r>
              <a:rPr lang="it-IT" dirty="0" err="1">
                <a:solidFill>
                  <a:schemeClr val="tx2"/>
                </a:solidFill>
              </a:rPr>
              <a:t>Darìo</a:t>
            </a:r>
            <a:r>
              <a:rPr lang="it-IT" dirty="0">
                <a:solidFill>
                  <a:schemeClr val="tx2"/>
                </a:solidFill>
              </a:rPr>
              <a:t> Ortiz Beltran s305581</a:t>
            </a:r>
          </a:p>
          <a:p>
            <a:pPr algn="ctr"/>
            <a:r>
              <a:rPr lang="it-IT" dirty="0">
                <a:solidFill>
                  <a:schemeClr val="tx2"/>
                </a:solidFill>
              </a:rPr>
              <a:t>Federica Sorrentino s305719</a:t>
            </a:r>
          </a:p>
          <a:p>
            <a:pPr algn="ctr"/>
            <a:r>
              <a:rPr lang="it-IT" dirty="0">
                <a:solidFill>
                  <a:schemeClr val="tx2"/>
                </a:solidFill>
              </a:rPr>
              <a:t>Luca Liberatore s305639</a:t>
            </a:r>
          </a:p>
          <a:p>
            <a:pPr algn="ctr"/>
            <a:r>
              <a:rPr lang="it-IT" dirty="0">
                <a:solidFill>
                  <a:schemeClr val="tx2"/>
                </a:solidFill>
              </a:rPr>
              <a:t>Luca Scorrano s296047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684FE05-9754-0B73-9901-E8877A28ED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3"/>
    </mc:Choice>
    <mc:Fallback xmlns="">
      <p:transition spd="slow" advTm="8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7BF7CFB-56C8-0D63-B451-EC07A1114A78}"/>
              </a:ext>
            </a:extLst>
          </p:cNvPr>
          <p:cNvSpPr txBox="1"/>
          <p:nvPr/>
        </p:nvSpPr>
        <p:spPr>
          <a:xfrm>
            <a:off x="1151115" y="1928473"/>
            <a:ext cx="4957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STAGES OF WORK</a:t>
            </a:r>
            <a:endParaRPr lang="it-IT" sz="4800" dirty="0">
              <a:solidFill>
                <a:schemeClr val="accent2"/>
              </a:solidFill>
            </a:endParaRPr>
          </a:p>
        </p:txBody>
      </p:sp>
      <p:pic>
        <p:nvPicPr>
          <p:cNvPr id="62" name="Immagine 61">
            <a:extLst>
              <a:ext uri="{FF2B5EF4-FFF2-40B4-BE49-F238E27FC236}">
                <a16:creationId xmlns:a16="http://schemas.microsoft.com/office/drawing/2014/main" id="{733B6115-D512-00F8-D867-512BBD03D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178" y="21032"/>
            <a:ext cx="3398309" cy="4561286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B67D5602-9AF3-C745-2FA2-A2D7F84E6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6" y="4582318"/>
            <a:ext cx="12192000" cy="2153871"/>
          </a:xfrm>
          <a:prstGeom prst="rect">
            <a:avLst/>
          </a:prstGeom>
        </p:spPr>
      </p:pic>
      <p:sp>
        <p:nvSpPr>
          <p:cNvPr id="66" name="Parentesi quadra aperta 65">
            <a:extLst>
              <a:ext uri="{FF2B5EF4-FFF2-40B4-BE49-F238E27FC236}">
                <a16:creationId xmlns:a16="http://schemas.microsoft.com/office/drawing/2014/main" id="{C935C6F5-A73C-5783-11CA-BD071A775613}"/>
              </a:ext>
            </a:extLst>
          </p:cNvPr>
          <p:cNvSpPr/>
          <p:nvPr/>
        </p:nvSpPr>
        <p:spPr>
          <a:xfrm rot="16200000">
            <a:off x="8308807" y="1305777"/>
            <a:ext cx="45719" cy="1287167"/>
          </a:xfrm>
          <a:prstGeom prst="leftBracke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032E75CB-E157-F2D9-2916-1DD998E1B897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8331667" y="1926500"/>
            <a:ext cx="0" cy="4572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arentesi quadra aperta 70">
            <a:extLst>
              <a:ext uri="{FF2B5EF4-FFF2-40B4-BE49-F238E27FC236}">
                <a16:creationId xmlns:a16="http://schemas.microsoft.com/office/drawing/2014/main" id="{A89D8EE5-3227-D153-ABF9-227F66627748}"/>
              </a:ext>
            </a:extLst>
          </p:cNvPr>
          <p:cNvSpPr/>
          <p:nvPr/>
        </p:nvSpPr>
        <p:spPr>
          <a:xfrm rot="5400000">
            <a:off x="8231659" y="1796475"/>
            <a:ext cx="176375" cy="904875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7D9E01C5-1237-996E-4720-143F030A8AD4}"/>
              </a:ext>
            </a:extLst>
          </p:cNvPr>
          <p:cNvCxnSpPr>
            <a:cxnSpLocks/>
            <a:stCxn id="71" idx="1"/>
          </p:cNvCxnSpPr>
          <p:nvPr/>
        </p:nvCxnSpPr>
        <p:spPr>
          <a:xfrm flipH="1" flipV="1">
            <a:off x="8318921" y="1958847"/>
            <a:ext cx="925" cy="20187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Parentesi quadra aperta 76">
            <a:extLst>
              <a:ext uri="{FF2B5EF4-FFF2-40B4-BE49-F238E27FC236}">
                <a16:creationId xmlns:a16="http://schemas.microsoft.com/office/drawing/2014/main" id="{F0FA13FD-1083-668D-2EC2-9606EE621CE9}"/>
              </a:ext>
            </a:extLst>
          </p:cNvPr>
          <p:cNvSpPr/>
          <p:nvPr/>
        </p:nvSpPr>
        <p:spPr>
          <a:xfrm rot="16200000">
            <a:off x="8288595" y="2223142"/>
            <a:ext cx="176375" cy="904875"/>
          </a:xfrm>
          <a:prstGeom prst="leftBracke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D73FA978-E1DB-73AE-DD97-CFFE7609C786}"/>
              </a:ext>
            </a:extLst>
          </p:cNvPr>
          <p:cNvCxnSpPr>
            <a:cxnSpLocks/>
            <a:stCxn id="77" idx="1"/>
          </p:cNvCxnSpPr>
          <p:nvPr/>
        </p:nvCxnSpPr>
        <p:spPr>
          <a:xfrm>
            <a:off x="8376783" y="2763767"/>
            <a:ext cx="12233" cy="3632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82429A5-15A4-23BE-3531-986F46F8AC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75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072"/>
    </mc:Choice>
    <mc:Fallback xmlns="">
      <p:transition spd="slow" advTm="291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9C7C5C1-7026-F255-B1E8-ACF0EB024B01}"/>
              </a:ext>
            </a:extLst>
          </p:cNvPr>
          <p:cNvSpPr txBox="1"/>
          <p:nvPr/>
        </p:nvSpPr>
        <p:spPr>
          <a:xfrm>
            <a:off x="6458631" y="1042980"/>
            <a:ext cx="12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Random*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C1904A3-532C-0384-7780-A87008CC1929}"/>
              </a:ext>
            </a:extLst>
          </p:cNvPr>
          <p:cNvSpPr txBox="1"/>
          <p:nvPr/>
        </p:nvSpPr>
        <p:spPr>
          <a:xfrm>
            <a:off x="-152534" y="2423403"/>
            <a:ext cx="147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Hierarchicalclustering</a:t>
            </a:r>
            <a:r>
              <a:rPr lang="it-IT" dirty="0"/>
              <a:t> *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A0779C6-8720-DC84-0966-6B212BF5DEF0}"/>
              </a:ext>
            </a:extLst>
          </p:cNvPr>
          <p:cNvSpPr txBox="1"/>
          <p:nvPr/>
        </p:nvSpPr>
        <p:spPr>
          <a:xfrm>
            <a:off x="-44762" y="3889570"/>
            <a:ext cx="12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SOM*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B3CF59-662D-B9B3-0036-9D0D50A1D64F}"/>
              </a:ext>
            </a:extLst>
          </p:cNvPr>
          <p:cNvSpPr txBox="1"/>
          <p:nvPr/>
        </p:nvSpPr>
        <p:spPr>
          <a:xfrm>
            <a:off x="1499301" y="362859"/>
            <a:ext cx="140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 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B8DF28-F9AD-2724-FD23-98BDF8DAF722}"/>
              </a:ext>
            </a:extLst>
          </p:cNvPr>
          <p:cNvSpPr txBox="1"/>
          <p:nvPr/>
        </p:nvSpPr>
        <p:spPr>
          <a:xfrm>
            <a:off x="3464036" y="394478"/>
            <a:ext cx="158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  <a:endParaRPr lang="it-IT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C643C93-D400-5F17-21E9-50313177630B}"/>
              </a:ext>
            </a:extLst>
          </p:cNvPr>
          <p:cNvSpPr txBox="1"/>
          <p:nvPr/>
        </p:nvSpPr>
        <p:spPr>
          <a:xfrm>
            <a:off x="2259201" y="71366"/>
            <a:ext cx="207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Codified variables</a:t>
            </a:r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99BDD6E-964D-5E8B-E58D-CACCF3A6D126}"/>
              </a:ext>
            </a:extLst>
          </p:cNvPr>
          <p:cNvSpPr txBox="1"/>
          <p:nvPr/>
        </p:nvSpPr>
        <p:spPr>
          <a:xfrm>
            <a:off x="8777825" y="71366"/>
            <a:ext cx="207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Yes/No variables</a:t>
            </a:r>
            <a:endParaRPr lang="it-IT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B485CE3-B9F8-3235-D3E7-B422E059717B}"/>
              </a:ext>
            </a:extLst>
          </p:cNvPr>
          <p:cNvSpPr txBox="1"/>
          <p:nvPr/>
        </p:nvSpPr>
        <p:spPr>
          <a:xfrm>
            <a:off x="8025983" y="426259"/>
            <a:ext cx="1402386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 </a:t>
            </a:r>
            <a:endParaRPr lang="it-IT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514B299-8D1C-2E14-8CFD-2A7474E4E72D}"/>
              </a:ext>
            </a:extLst>
          </p:cNvPr>
          <p:cNvSpPr txBox="1"/>
          <p:nvPr/>
        </p:nvSpPr>
        <p:spPr>
          <a:xfrm>
            <a:off x="10013255" y="449165"/>
            <a:ext cx="1583067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  <a:endParaRPr lang="it-IT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882418A2-6B9F-17C4-3D71-3CB51C034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014" y="747746"/>
            <a:ext cx="1463040" cy="1097280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80070009-537F-412A-D2CE-A72B61FC2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88" y="2053166"/>
            <a:ext cx="1828800" cy="1371600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56609F45-E010-BBBF-BFFA-5F2D95CED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31" y="2053166"/>
            <a:ext cx="1828800" cy="1371600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B0E1F269-A3BE-01B7-7CC6-8252ECDF71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446" y="1885577"/>
            <a:ext cx="1463040" cy="109728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0E6A5629-36F0-A075-7042-1B7B87E177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014" y="1859477"/>
            <a:ext cx="1463040" cy="1097280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95838A07-F84E-E0CB-0F85-EA936AD98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03" y="3407891"/>
            <a:ext cx="1828800" cy="1371600"/>
          </a:xfrm>
          <a:prstGeom prst="rect">
            <a:avLst/>
          </a:prstGeom>
        </p:spPr>
      </p:pic>
      <p:pic>
        <p:nvPicPr>
          <p:cNvPr id="76" name="Immagine 75">
            <a:extLst>
              <a:ext uri="{FF2B5EF4-FFF2-40B4-BE49-F238E27FC236}">
                <a16:creationId xmlns:a16="http://schemas.microsoft.com/office/drawing/2014/main" id="{EF47F35F-5425-8EF2-E377-A9A2AA60D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58" y="3433233"/>
            <a:ext cx="1828800" cy="1371600"/>
          </a:xfrm>
          <a:prstGeom prst="rect">
            <a:avLst/>
          </a:prstGeom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A3869017-6577-5A81-7611-A14C7FA387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37" y="3116290"/>
            <a:ext cx="1463040" cy="1097280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409A1358-0CF3-4682-BD6E-555395C9004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6"/>
          <a:stretch/>
        </p:blipFill>
        <p:spPr>
          <a:xfrm>
            <a:off x="9907017" y="3132773"/>
            <a:ext cx="1366391" cy="1097280"/>
          </a:xfrm>
          <a:prstGeom prst="rect">
            <a:avLst/>
          </a:prstGeom>
        </p:spPr>
      </p:pic>
      <p:pic>
        <p:nvPicPr>
          <p:cNvPr id="88" name="Immagine 87">
            <a:extLst>
              <a:ext uri="{FF2B5EF4-FFF2-40B4-BE49-F238E27FC236}">
                <a16:creationId xmlns:a16="http://schemas.microsoft.com/office/drawing/2014/main" id="{C0AFF178-960E-8005-75FE-459C4CC8A5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620" y="759479"/>
            <a:ext cx="1463040" cy="1097280"/>
          </a:xfrm>
          <a:prstGeom prst="rect">
            <a:avLst/>
          </a:prstGeom>
        </p:spPr>
      </p:pic>
      <p:pic>
        <p:nvPicPr>
          <p:cNvPr id="89" name="Immagine 88">
            <a:extLst>
              <a:ext uri="{FF2B5EF4-FFF2-40B4-BE49-F238E27FC236}">
                <a16:creationId xmlns:a16="http://schemas.microsoft.com/office/drawing/2014/main" id="{C127AAE0-CF84-88FC-84A3-4682DF57EA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38" y="698441"/>
            <a:ext cx="1828800" cy="1371600"/>
          </a:xfrm>
          <a:prstGeom prst="rect">
            <a:avLst/>
          </a:prstGeom>
        </p:spPr>
      </p:pic>
      <p:pic>
        <p:nvPicPr>
          <p:cNvPr id="90" name="Immagine 89">
            <a:extLst>
              <a:ext uri="{FF2B5EF4-FFF2-40B4-BE49-F238E27FC236}">
                <a16:creationId xmlns:a16="http://schemas.microsoft.com/office/drawing/2014/main" id="{C40AFF7E-F86D-122A-0625-723CC75BA7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66" y="698441"/>
            <a:ext cx="1828800" cy="1371600"/>
          </a:xfrm>
          <a:prstGeom prst="rect">
            <a:avLst/>
          </a:prstGeom>
        </p:spPr>
      </p:pic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77256B5E-FE38-2A9B-738D-F22075E6B38A}"/>
              </a:ext>
            </a:extLst>
          </p:cNvPr>
          <p:cNvSpPr txBox="1"/>
          <p:nvPr/>
        </p:nvSpPr>
        <p:spPr>
          <a:xfrm>
            <a:off x="142178" y="5093165"/>
            <a:ext cx="77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FIS</a:t>
            </a:r>
            <a:endParaRPr lang="it-IT" dirty="0"/>
          </a:p>
        </p:txBody>
      </p:sp>
      <p:pic>
        <p:nvPicPr>
          <p:cNvPr id="93" name="Immagine 92">
            <a:extLst>
              <a:ext uri="{FF2B5EF4-FFF2-40B4-BE49-F238E27FC236}">
                <a16:creationId xmlns:a16="http://schemas.microsoft.com/office/drawing/2014/main" id="{3BE15B88-B52A-CF80-7CF5-F1DC150EBB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26" y="4738749"/>
            <a:ext cx="1828800" cy="1371600"/>
          </a:xfrm>
          <a:prstGeom prst="rect">
            <a:avLst/>
          </a:prstGeom>
        </p:spPr>
      </p:pic>
      <p:pic>
        <p:nvPicPr>
          <p:cNvPr id="95" name="Immagine 94">
            <a:extLst>
              <a:ext uri="{FF2B5EF4-FFF2-40B4-BE49-F238E27FC236}">
                <a16:creationId xmlns:a16="http://schemas.microsoft.com/office/drawing/2014/main" id="{6D04B552-46DD-C670-BD9D-376F5A7574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06" y="4804833"/>
            <a:ext cx="1828800" cy="1371600"/>
          </a:xfrm>
          <a:prstGeom prst="rect">
            <a:avLst/>
          </a:prstGeom>
        </p:spPr>
      </p:pic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0F02B1FA-21CA-2E1A-BD1B-B941DCF85213}"/>
              </a:ext>
            </a:extLst>
          </p:cNvPr>
          <p:cNvSpPr txBox="1"/>
          <p:nvPr/>
        </p:nvSpPr>
        <p:spPr>
          <a:xfrm>
            <a:off x="6129903" y="4700827"/>
            <a:ext cx="17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 –manual-</a:t>
            </a:r>
            <a:endParaRPr lang="it-IT" dirty="0"/>
          </a:p>
        </p:txBody>
      </p:sp>
      <p:pic>
        <p:nvPicPr>
          <p:cNvPr id="98" name="Immagine 97">
            <a:extLst>
              <a:ext uri="{FF2B5EF4-FFF2-40B4-BE49-F238E27FC236}">
                <a16:creationId xmlns:a16="http://schemas.microsoft.com/office/drawing/2014/main" id="{8A5E48B6-7CC7-6467-E4B8-A2051C673F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37" y="4356119"/>
            <a:ext cx="1463040" cy="1097280"/>
          </a:xfrm>
          <a:prstGeom prst="rect">
            <a:avLst/>
          </a:prstGeom>
        </p:spPr>
      </p:pic>
      <p:pic>
        <p:nvPicPr>
          <p:cNvPr id="100" name="Immagine 99">
            <a:extLst>
              <a:ext uri="{FF2B5EF4-FFF2-40B4-BE49-F238E27FC236}">
                <a16:creationId xmlns:a16="http://schemas.microsoft.com/office/drawing/2014/main" id="{B2A77A3F-D79B-9E56-2C04-2524B250D7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40" y="4336853"/>
            <a:ext cx="1463040" cy="1097280"/>
          </a:xfrm>
          <a:prstGeom prst="rect">
            <a:avLst/>
          </a:prstGeom>
        </p:spPr>
      </p:pic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7B77F923-834F-42B4-1B7D-DE9AE0155DBF}"/>
              </a:ext>
            </a:extLst>
          </p:cNvPr>
          <p:cNvSpPr txBox="1"/>
          <p:nvPr/>
        </p:nvSpPr>
        <p:spPr>
          <a:xfrm>
            <a:off x="-30712" y="1076933"/>
            <a:ext cx="12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Random*</a:t>
            </a:r>
          </a:p>
        </p:txBody>
      </p: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CE917964-48AC-883E-0AEA-666BD33510D5}"/>
              </a:ext>
            </a:extLst>
          </p:cNvPr>
          <p:cNvSpPr txBox="1"/>
          <p:nvPr/>
        </p:nvSpPr>
        <p:spPr>
          <a:xfrm>
            <a:off x="6348686" y="2120482"/>
            <a:ext cx="1475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Hierarchicalclustering</a:t>
            </a:r>
            <a:r>
              <a:rPr lang="it-IT" dirty="0"/>
              <a:t> *</a:t>
            </a:r>
          </a:p>
          <a:p>
            <a:pPr algn="ctr"/>
            <a:endParaRPr lang="it-IT" dirty="0"/>
          </a:p>
        </p:txBody>
      </p: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09154052-A3E5-BEA1-F433-A4A7955A343E}"/>
              </a:ext>
            </a:extLst>
          </p:cNvPr>
          <p:cNvSpPr txBox="1"/>
          <p:nvPr/>
        </p:nvSpPr>
        <p:spPr>
          <a:xfrm>
            <a:off x="6425546" y="3383902"/>
            <a:ext cx="12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SOM*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C5BE40E7-0857-64E7-BA38-C57914E45693}"/>
              </a:ext>
            </a:extLst>
          </p:cNvPr>
          <p:cNvSpPr txBox="1"/>
          <p:nvPr/>
        </p:nvSpPr>
        <p:spPr>
          <a:xfrm>
            <a:off x="6411130" y="5991767"/>
            <a:ext cx="124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 –GA-</a:t>
            </a:r>
            <a:endParaRPr lang="it-IT" dirty="0"/>
          </a:p>
        </p:txBody>
      </p:sp>
      <p:pic>
        <p:nvPicPr>
          <p:cNvPr id="110" name="Immagine 109">
            <a:extLst>
              <a:ext uri="{FF2B5EF4-FFF2-40B4-BE49-F238E27FC236}">
                <a16:creationId xmlns:a16="http://schemas.microsoft.com/office/drawing/2014/main" id="{109430E5-F15E-E1D7-A235-48618B83E5C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869" y="5539490"/>
            <a:ext cx="1463040" cy="1097280"/>
          </a:xfrm>
          <a:prstGeom prst="rect">
            <a:avLst/>
          </a:prstGeom>
        </p:spPr>
      </p:pic>
      <p:pic>
        <p:nvPicPr>
          <p:cNvPr id="112" name="Immagine 111">
            <a:extLst>
              <a:ext uri="{FF2B5EF4-FFF2-40B4-BE49-F238E27FC236}">
                <a16:creationId xmlns:a16="http://schemas.microsoft.com/office/drawing/2014/main" id="{F4DC06D1-5772-9EB9-2E2F-15ECF4105A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55" y="5501766"/>
            <a:ext cx="1463040" cy="1097280"/>
          </a:xfrm>
          <a:prstGeom prst="rect">
            <a:avLst/>
          </a:prstGeom>
        </p:spPr>
      </p:pic>
      <p:pic>
        <p:nvPicPr>
          <p:cNvPr id="113" name="Immagine 112">
            <a:extLst>
              <a:ext uri="{FF2B5EF4-FFF2-40B4-BE49-F238E27FC236}">
                <a16:creationId xmlns:a16="http://schemas.microsoft.com/office/drawing/2014/main" id="{BC1955F1-096A-1B98-CDD6-6E96E3832D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03" y="4748333"/>
            <a:ext cx="1828800" cy="1371600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0492B41B-7C45-5606-4410-C870CB54DF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83" y="4814417"/>
            <a:ext cx="1828800" cy="1371600"/>
          </a:xfrm>
          <a:prstGeom prst="rect">
            <a:avLst/>
          </a:prstGeom>
        </p:spPr>
      </p:pic>
      <p:sp>
        <p:nvSpPr>
          <p:cNvPr id="180" name="CasellaDiTesto 179">
            <a:extLst>
              <a:ext uri="{FF2B5EF4-FFF2-40B4-BE49-F238E27FC236}">
                <a16:creationId xmlns:a16="http://schemas.microsoft.com/office/drawing/2014/main" id="{761F21AD-2B4E-9729-2298-EE593D87D776}"/>
              </a:ext>
            </a:extLst>
          </p:cNvPr>
          <p:cNvSpPr txBox="1"/>
          <p:nvPr/>
        </p:nvSpPr>
        <p:spPr>
          <a:xfrm>
            <a:off x="323850" y="6361099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kNN</a:t>
            </a:r>
            <a:endParaRPr lang="it-IT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503C39-9274-CBD4-0554-671E1160B5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14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99"/>
    </mc:Choice>
    <mc:Fallback xmlns="">
      <p:transition spd="slow" advTm="30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6" grpId="0"/>
      <p:bldP spid="37" grpId="0"/>
      <p:bldP spid="38" grpId="0"/>
      <p:bldP spid="5" grpId="0"/>
      <p:bldP spid="6" grpId="0"/>
      <p:bldP spid="48" grpId="0"/>
      <p:bldP spid="49" grpId="0"/>
      <p:bldP spid="50" grpId="0"/>
      <p:bldP spid="51" grpId="0"/>
      <p:bldP spid="91" grpId="0"/>
      <p:bldP spid="96" grpId="0"/>
      <p:bldP spid="101" grpId="0"/>
      <p:bldP spid="103" grpId="0"/>
      <p:bldP spid="104" grpId="0"/>
      <p:bldP spid="108" grpId="0"/>
      <p:bldP spid="1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92AE248-B384-B7E6-E45A-D021DAFF8122}"/>
              </a:ext>
            </a:extLst>
          </p:cNvPr>
          <p:cNvSpPr txBox="1"/>
          <p:nvPr/>
        </p:nvSpPr>
        <p:spPr>
          <a:xfrm>
            <a:off x="605093" y="413972"/>
            <a:ext cx="1402386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 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EC65C77-8B44-D979-76B9-441EA37FC7C4}"/>
              </a:ext>
            </a:extLst>
          </p:cNvPr>
          <p:cNvSpPr txBox="1"/>
          <p:nvPr/>
        </p:nvSpPr>
        <p:spPr>
          <a:xfrm>
            <a:off x="2985824" y="413972"/>
            <a:ext cx="1583067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  <a:endParaRPr lang="it-IT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6B1624B-6BEC-F487-98E2-79633412C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" y="2772942"/>
            <a:ext cx="2438400" cy="18288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3CAF0A5-8F2A-6B5C-8999-8FF66BCBC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641" y="2836885"/>
            <a:ext cx="2438400" cy="18288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E9D1CF6-E8E9-C444-76E1-8225B6D84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4762580"/>
            <a:ext cx="2438400" cy="18288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F1182B8-BB8F-9361-54DE-5050FEC156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21" y="4786678"/>
            <a:ext cx="2438400" cy="18288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33D3CBFB-694F-1EAC-EAC5-72C42A9BD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" y="783304"/>
            <a:ext cx="2438400" cy="18288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16C7B4C-B568-2BE3-F18D-3A15BC1DB7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641" y="783304"/>
            <a:ext cx="2438400" cy="1828800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F62A5E-915F-B7D0-7C93-D5B05F561784}"/>
              </a:ext>
            </a:extLst>
          </p:cNvPr>
          <p:cNvSpPr txBox="1"/>
          <p:nvPr/>
        </p:nvSpPr>
        <p:spPr>
          <a:xfrm>
            <a:off x="1147666" y="79908"/>
            <a:ext cx="1007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PERFORMANCE COMPARISON-codified variables- % of correct classified of the class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F03B7F-0AC6-15BF-45C6-0EDAA169D60C}"/>
              </a:ext>
            </a:extLst>
          </p:cNvPr>
          <p:cNvSpPr txBox="1"/>
          <p:nvPr/>
        </p:nvSpPr>
        <p:spPr>
          <a:xfrm>
            <a:off x="5812971" y="697579"/>
            <a:ext cx="54407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Random: </a:t>
            </a:r>
          </a:p>
          <a:p>
            <a:r>
              <a:rPr lang="en-US" dirty="0"/>
              <a:t>                           Training set          Validation set</a:t>
            </a:r>
          </a:p>
          <a:p>
            <a:r>
              <a:rPr lang="en-US" dirty="0"/>
              <a:t>                   </a:t>
            </a:r>
          </a:p>
          <a:p>
            <a:r>
              <a:rPr lang="en-US" dirty="0"/>
              <a:t>              Class 0        18,3% </a:t>
            </a:r>
            <a:r>
              <a:rPr lang="en-US" sz="1200" dirty="0"/>
              <a:t>                    </a:t>
            </a:r>
            <a:r>
              <a:rPr lang="en-US" dirty="0"/>
              <a:t>14,6%  </a:t>
            </a:r>
          </a:p>
          <a:p>
            <a:endParaRPr lang="en-US" dirty="0"/>
          </a:p>
          <a:p>
            <a:r>
              <a:rPr lang="en-US" dirty="0"/>
              <a:t>              Class 1        94,4%               93,8% 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22F7D-0253-F949-F3BB-1CE2B768094E}"/>
              </a:ext>
            </a:extLst>
          </p:cNvPr>
          <p:cNvSpPr txBox="1"/>
          <p:nvPr/>
        </p:nvSpPr>
        <p:spPr>
          <a:xfrm>
            <a:off x="5817660" y="2855167"/>
            <a:ext cx="5355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Dendrogram:</a:t>
            </a:r>
          </a:p>
          <a:p>
            <a:r>
              <a:rPr lang="en-US" dirty="0"/>
              <a:t>                           Training set          Validation set</a:t>
            </a:r>
          </a:p>
          <a:p>
            <a:r>
              <a:rPr lang="en-US" dirty="0"/>
              <a:t>                   </a:t>
            </a:r>
          </a:p>
          <a:p>
            <a:r>
              <a:rPr lang="en-US" dirty="0"/>
              <a:t>              Class 0        57,8%                 54,3%  </a:t>
            </a:r>
          </a:p>
          <a:p>
            <a:endParaRPr lang="en-US" dirty="0"/>
          </a:p>
          <a:p>
            <a:r>
              <a:rPr lang="en-US" dirty="0"/>
              <a:t>              Class 1        73%                    70,1%  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D4A6BF-F5CB-DEFA-DA91-0579A5E299DF}"/>
              </a:ext>
            </a:extLst>
          </p:cNvPr>
          <p:cNvSpPr txBox="1"/>
          <p:nvPr/>
        </p:nvSpPr>
        <p:spPr>
          <a:xfrm>
            <a:off x="5906278" y="4861249"/>
            <a:ext cx="54995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SOM: </a:t>
            </a:r>
          </a:p>
          <a:p>
            <a:r>
              <a:rPr lang="en-US" dirty="0"/>
              <a:t>                           Training set          Validation set</a:t>
            </a:r>
          </a:p>
          <a:p>
            <a:r>
              <a:rPr lang="en-US" dirty="0"/>
              <a:t>                   </a:t>
            </a:r>
          </a:p>
          <a:p>
            <a:r>
              <a:rPr lang="en-US" dirty="0"/>
              <a:t>              Class 0        54,8%                50%  </a:t>
            </a:r>
          </a:p>
          <a:p>
            <a:endParaRPr lang="en-US" dirty="0"/>
          </a:p>
          <a:p>
            <a:r>
              <a:rPr lang="en-US" dirty="0"/>
              <a:t>              Class 1        70,5%               70,2%  </a:t>
            </a:r>
          </a:p>
          <a:p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32B13786-1030-273D-3AAF-0EC9A2163FAC}"/>
              </a:ext>
            </a:extLst>
          </p:cNvPr>
          <p:cNvCxnSpPr/>
          <p:nvPr/>
        </p:nvCxnSpPr>
        <p:spPr>
          <a:xfrm>
            <a:off x="6096000" y="1684867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272EB939-BECE-1180-A242-E41DC088089D}"/>
              </a:ext>
            </a:extLst>
          </p:cNvPr>
          <p:cNvCxnSpPr/>
          <p:nvPr/>
        </p:nvCxnSpPr>
        <p:spPr>
          <a:xfrm>
            <a:off x="6096000" y="2235200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D4011E5B-7CE5-239D-9ECD-00024F6BAEC1}"/>
              </a:ext>
            </a:extLst>
          </p:cNvPr>
          <p:cNvCxnSpPr/>
          <p:nvPr/>
        </p:nvCxnSpPr>
        <p:spPr>
          <a:xfrm>
            <a:off x="6197600" y="3826934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9FE1B8DF-A4FB-B4B4-43C1-3C72F4C2B713}"/>
              </a:ext>
            </a:extLst>
          </p:cNvPr>
          <p:cNvCxnSpPr/>
          <p:nvPr/>
        </p:nvCxnSpPr>
        <p:spPr>
          <a:xfrm>
            <a:off x="6197600" y="4419601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D3C9C388-333E-BE1A-0B45-0287DF0A78A2}"/>
              </a:ext>
            </a:extLst>
          </p:cNvPr>
          <p:cNvCxnSpPr/>
          <p:nvPr/>
        </p:nvCxnSpPr>
        <p:spPr>
          <a:xfrm>
            <a:off x="6197600" y="5850467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F197BF7F-2A42-5A23-BDE7-1A95A2767AF1}"/>
              </a:ext>
            </a:extLst>
          </p:cNvPr>
          <p:cNvCxnSpPr/>
          <p:nvPr/>
        </p:nvCxnSpPr>
        <p:spPr>
          <a:xfrm>
            <a:off x="6197600" y="6409267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ttangolo 37">
            <a:extLst>
              <a:ext uri="{FF2B5EF4-FFF2-40B4-BE49-F238E27FC236}">
                <a16:creationId xmlns:a16="http://schemas.microsoft.com/office/drawing/2014/main" id="{4C78B635-3858-F3D8-E383-0E3C14CA2FA6}"/>
              </a:ext>
            </a:extLst>
          </p:cNvPr>
          <p:cNvSpPr/>
          <p:nvPr/>
        </p:nvSpPr>
        <p:spPr>
          <a:xfrm>
            <a:off x="5812971" y="697579"/>
            <a:ext cx="5592890" cy="1951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8ED2221-ECFD-6C36-F6F5-C11A5F850D0A}"/>
              </a:ext>
            </a:extLst>
          </p:cNvPr>
          <p:cNvSpPr/>
          <p:nvPr/>
        </p:nvSpPr>
        <p:spPr>
          <a:xfrm>
            <a:off x="5805255" y="2787561"/>
            <a:ext cx="5592890" cy="1951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FA304AD1-0546-D354-1726-3874A5C69BE0}"/>
              </a:ext>
            </a:extLst>
          </p:cNvPr>
          <p:cNvSpPr/>
          <p:nvPr/>
        </p:nvSpPr>
        <p:spPr>
          <a:xfrm>
            <a:off x="5824410" y="4803098"/>
            <a:ext cx="5592890" cy="1951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3635ACC-254B-FD61-3CCE-43EDF2CC33AA}"/>
              </a:ext>
            </a:extLst>
          </p:cNvPr>
          <p:cNvSpPr txBox="1"/>
          <p:nvPr/>
        </p:nvSpPr>
        <p:spPr>
          <a:xfrm>
            <a:off x="7247385" y="1225779"/>
            <a:ext cx="429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(800x6)             (1266x6)</a:t>
            </a:r>
          </a:p>
          <a:p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BA4EB8D-5372-EDDF-5229-599B0A03F8FC}"/>
              </a:ext>
            </a:extLst>
          </p:cNvPr>
          <p:cNvSpPr txBox="1"/>
          <p:nvPr/>
        </p:nvSpPr>
        <p:spPr>
          <a:xfrm>
            <a:off x="7459310" y="3409153"/>
            <a:ext cx="429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(800x6)             (1266x6)</a:t>
            </a:r>
          </a:p>
          <a:p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DE82017-3D8F-F655-00E0-3DC00FE20D95}"/>
              </a:ext>
            </a:extLst>
          </p:cNvPr>
          <p:cNvSpPr txBox="1"/>
          <p:nvPr/>
        </p:nvSpPr>
        <p:spPr>
          <a:xfrm>
            <a:off x="7357734" y="5372884"/>
            <a:ext cx="429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(800x6)             (1266x6)</a:t>
            </a:r>
          </a:p>
          <a:p>
            <a:endParaRPr lang="it-IT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6EB6C8-F142-9043-4A2A-CC07DC11BE5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07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43"/>
    </mc:Choice>
    <mc:Fallback xmlns="">
      <p:transition spd="slow" advTm="49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1F4F374-A594-0DB9-2DAE-5A0D645DC95F}"/>
              </a:ext>
            </a:extLst>
          </p:cNvPr>
          <p:cNvSpPr txBox="1"/>
          <p:nvPr/>
        </p:nvSpPr>
        <p:spPr>
          <a:xfrm>
            <a:off x="757493" y="404447"/>
            <a:ext cx="1402386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 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E848DC-9EAD-A5FE-65BD-FEB66D060D02}"/>
              </a:ext>
            </a:extLst>
          </p:cNvPr>
          <p:cNvSpPr txBox="1"/>
          <p:nvPr/>
        </p:nvSpPr>
        <p:spPr>
          <a:xfrm>
            <a:off x="3109649" y="423497"/>
            <a:ext cx="1583067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07DAACF-3B6E-8D38-A3D2-1F1F6FC84618}"/>
              </a:ext>
            </a:extLst>
          </p:cNvPr>
          <p:cNvSpPr txBox="1"/>
          <p:nvPr/>
        </p:nvSpPr>
        <p:spPr>
          <a:xfrm>
            <a:off x="1147666" y="79908"/>
            <a:ext cx="1007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PERFORMANCE COMPARISON-yes/no variables- % of correct classified of the class</a:t>
            </a:r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5C104780-6D75-FFF2-AC7A-30D341EF0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32" y="921331"/>
            <a:ext cx="2438400" cy="182880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22370903-17B9-4303-B3A3-AE3169009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5" y="2742591"/>
            <a:ext cx="2438400" cy="18288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933D10D8-E7ED-F9F7-4218-4A7BF67C9C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43" y="2726491"/>
            <a:ext cx="2438400" cy="1828800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9B7D848E-74AC-16B8-10B2-1511210F4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2" y="4589424"/>
            <a:ext cx="2438400" cy="18288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AB672244-2BE4-AE98-5113-27A21B1E577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6"/>
          <a:stretch/>
        </p:blipFill>
        <p:spPr>
          <a:xfrm>
            <a:off x="2798340" y="4620516"/>
            <a:ext cx="2277319" cy="1828800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48E78915-D3C6-09F2-D9FB-EA9CDF10D3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2" y="921331"/>
            <a:ext cx="2438400" cy="1828800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7E9DFAD-5D00-2A37-A006-9D5B9EA66202}"/>
              </a:ext>
            </a:extLst>
          </p:cNvPr>
          <p:cNvSpPr txBox="1"/>
          <p:nvPr/>
        </p:nvSpPr>
        <p:spPr>
          <a:xfrm>
            <a:off x="5874661" y="612478"/>
            <a:ext cx="54407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Random: </a:t>
            </a:r>
          </a:p>
          <a:p>
            <a:r>
              <a:rPr lang="en-US" dirty="0"/>
              <a:t>                        Training set          Validation set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            Class 0        35,9% </a:t>
            </a:r>
            <a:r>
              <a:rPr lang="en-US" sz="1200" dirty="0"/>
              <a:t>                    </a:t>
            </a:r>
            <a:r>
              <a:rPr lang="en-US" dirty="0"/>
              <a:t>29,2% </a:t>
            </a:r>
          </a:p>
          <a:p>
            <a:endParaRPr lang="en-US" dirty="0"/>
          </a:p>
          <a:p>
            <a:pPr algn="just"/>
            <a:r>
              <a:rPr lang="en-US" dirty="0"/>
              <a:t>               Class 1        96,8%               92,8%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F5BDEDC-5428-841F-4423-712785672F20}"/>
              </a:ext>
            </a:extLst>
          </p:cNvPr>
          <p:cNvSpPr txBox="1"/>
          <p:nvPr/>
        </p:nvSpPr>
        <p:spPr>
          <a:xfrm>
            <a:off x="5843661" y="2710425"/>
            <a:ext cx="53557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Dendrogram:</a:t>
            </a:r>
          </a:p>
          <a:p>
            <a:r>
              <a:rPr lang="en-US" dirty="0"/>
              <a:t>                           Training set        Validation set</a:t>
            </a:r>
          </a:p>
          <a:p>
            <a:r>
              <a:rPr lang="en-US" dirty="0"/>
              <a:t>                   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           Class 0      56,2%           49,6%  </a:t>
            </a:r>
          </a:p>
          <a:p>
            <a:endParaRPr lang="en-US" dirty="0"/>
          </a:p>
          <a:p>
            <a:r>
              <a:rPr lang="en-US" dirty="0"/>
              <a:t>              Class 1        88,2%           83,9%  </a:t>
            </a:r>
          </a:p>
          <a:p>
            <a:endParaRPr lang="it-IT" dirty="0"/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1DE8072F-41A2-672D-9C2A-28BA8DABDC50}"/>
              </a:ext>
            </a:extLst>
          </p:cNvPr>
          <p:cNvCxnSpPr/>
          <p:nvPr/>
        </p:nvCxnSpPr>
        <p:spPr>
          <a:xfrm>
            <a:off x="6096000" y="1976885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56464442-6410-569E-FBFC-CF68C63126EB}"/>
              </a:ext>
            </a:extLst>
          </p:cNvPr>
          <p:cNvCxnSpPr/>
          <p:nvPr/>
        </p:nvCxnSpPr>
        <p:spPr>
          <a:xfrm>
            <a:off x="6096000" y="2520950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2981CF42-AEA2-585D-64F9-58D8A2F62438}"/>
              </a:ext>
            </a:extLst>
          </p:cNvPr>
          <p:cNvCxnSpPr/>
          <p:nvPr/>
        </p:nvCxnSpPr>
        <p:spPr>
          <a:xfrm>
            <a:off x="6186194" y="3913270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0E6F2449-4F4F-B8D6-6C58-45C27CFDE3FE}"/>
              </a:ext>
            </a:extLst>
          </p:cNvPr>
          <p:cNvCxnSpPr/>
          <p:nvPr/>
        </p:nvCxnSpPr>
        <p:spPr>
          <a:xfrm>
            <a:off x="6186196" y="4564817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ttangolo 51">
            <a:extLst>
              <a:ext uri="{FF2B5EF4-FFF2-40B4-BE49-F238E27FC236}">
                <a16:creationId xmlns:a16="http://schemas.microsoft.com/office/drawing/2014/main" id="{1848E47A-73D2-5DFD-6BBD-5D677B496DC6}"/>
              </a:ext>
            </a:extLst>
          </p:cNvPr>
          <p:cNvSpPr/>
          <p:nvPr/>
        </p:nvSpPr>
        <p:spPr>
          <a:xfrm>
            <a:off x="5804541" y="588849"/>
            <a:ext cx="5592890" cy="2015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12711265-7B40-EC8C-290C-56CD6557B19E}"/>
              </a:ext>
            </a:extLst>
          </p:cNvPr>
          <p:cNvSpPr/>
          <p:nvPr/>
        </p:nvSpPr>
        <p:spPr>
          <a:xfrm>
            <a:off x="5824410" y="2710425"/>
            <a:ext cx="5576363" cy="2015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57E7A644-A6F7-88F8-14EC-78E4D2D29E7F}"/>
              </a:ext>
            </a:extLst>
          </p:cNvPr>
          <p:cNvSpPr/>
          <p:nvPr/>
        </p:nvSpPr>
        <p:spPr>
          <a:xfrm>
            <a:off x="5824410" y="4803098"/>
            <a:ext cx="5592890" cy="1951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76E8916B-F2DB-1F81-B09B-8D0693CAAD52}"/>
              </a:ext>
            </a:extLst>
          </p:cNvPr>
          <p:cNvSpPr txBox="1"/>
          <p:nvPr/>
        </p:nvSpPr>
        <p:spPr>
          <a:xfrm>
            <a:off x="5809124" y="4778007"/>
            <a:ext cx="61002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SOM: </a:t>
            </a:r>
          </a:p>
          <a:p>
            <a:r>
              <a:rPr lang="en-US" dirty="0"/>
              <a:t>                        Training set          Validation set</a:t>
            </a:r>
          </a:p>
          <a:p>
            <a:r>
              <a:rPr lang="en-US" dirty="0"/>
              <a:t>                   </a:t>
            </a:r>
          </a:p>
          <a:p>
            <a:r>
              <a:rPr lang="en-US" dirty="0"/>
              <a:t>              </a:t>
            </a:r>
          </a:p>
          <a:p>
            <a:r>
              <a:rPr lang="en-US" dirty="0"/>
              <a:t>               Class 0      60,7%            62,5%  </a:t>
            </a:r>
          </a:p>
          <a:p>
            <a:endParaRPr lang="en-US" dirty="0"/>
          </a:p>
          <a:p>
            <a:r>
              <a:rPr lang="en-US" dirty="0"/>
              <a:t>              Class 1        85,2%            80,2%  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F36AA452-8609-0E03-05F7-01796986C032}"/>
              </a:ext>
            </a:extLst>
          </p:cNvPr>
          <p:cNvCxnSpPr/>
          <p:nvPr/>
        </p:nvCxnSpPr>
        <p:spPr>
          <a:xfrm>
            <a:off x="6186194" y="6538384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183A04B9-FB91-918A-4F89-3F7D85E80990}"/>
              </a:ext>
            </a:extLst>
          </p:cNvPr>
          <p:cNvCxnSpPr/>
          <p:nvPr/>
        </p:nvCxnSpPr>
        <p:spPr>
          <a:xfrm>
            <a:off x="6186195" y="6026151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A25312-8B07-BC42-21CB-8BBF52D426B5}"/>
              </a:ext>
            </a:extLst>
          </p:cNvPr>
          <p:cNvSpPr txBox="1"/>
          <p:nvPr/>
        </p:nvSpPr>
        <p:spPr>
          <a:xfrm>
            <a:off x="7247385" y="1225779"/>
            <a:ext cx="429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(800x23)             (1266x23)</a:t>
            </a:r>
          </a:p>
          <a:p>
            <a:endParaRPr lang="it-IT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23523A16-97F0-D1C8-A6C2-60279DC9AD05}"/>
              </a:ext>
            </a:extLst>
          </p:cNvPr>
          <p:cNvSpPr txBox="1"/>
          <p:nvPr/>
        </p:nvSpPr>
        <p:spPr>
          <a:xfrm>
            <a:off x="6897746" y="3254941"/>
            <a:ext cx="429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(800x23)             (1266x23)</a:t>
            </a:r>
          </a:p>
          <a:p>
            <a:r>
              <a:rPr lang="it-IT" dirty="0"/>
              <a:t>   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9303CFE8-FB52-2F1F-C601-C9C062B652E7}"/>
              </a:ext>
            </a:extLst>
          </p:cNvPr>
          <p:cNvSpPr txBox="1"/>
          <p:nvPr/>
        </p:nvSpPr>
        <p:spPr>
          <a:xfrm>
            <a:off x="7265392" y="5342988"/>
            <a:ext cx="429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(800x23)             (1266x23)</a:t>
            </a:r>
          </a:p>
          <a:p>
            <a:endParaRPr lang="it-IT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5E372F7-D9B5-7155-FBE1-2B7F8EAF97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99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9"/>
    </mc:Choice>
    <mc:Fallback xmlns="">
      <p:transition spd="slow" advTm="6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1F4F374-A594-0DB9-2DAE-5A0D645DC95F}"/>
              </a:ext>
            </a:extLst>
          </p:cNvPr>
          <p:cNvSpPr txBox="1"/>
          <p:nvPr/>
        </p:nvSpPr>
        <p:spPr>
          <a:xfrm>
            <a:off x="605093" y="328247"/>
            <a:ext cx="1402386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 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E848DC-9EAD-A5FE-65BD-FEB66D060D02}"/>
              </a:ext>
            </a:extLst>
          </p:cNvPr>
          <p:cNvSpPr txBox="1"/>
          <p:nvPr/>
        </p:nvSpPr>
        <p:spPr>
          <a:xfrm>
            <a:off x="2985824" y="328247"/>
            <a:ext cx="1583067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Validation set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07DAACF-3B6E-8D38-A3D2-1F1F6FC84618}"/>
              </a:ext>
            </a:extLst>
          </p:cNvPr>
          <p:cNvSpPr txBox="1"/>
          <p:nvPr/>
        </p:nvSpPr>
        <p:spPr>
          <a:xfrm>
            <a:off x="1147666" y="79908"/>
            <a:ext cx="1007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PERFORMANCE COMPARISON-% of correct classified of the class</a:t>
            </a:r>
            <a:endParaRPr lang="it-IT" dirty="0"/>
          </a:p>
          <a:p>
            <a:pPr algn="ctr"/>
            <a:endParaRPr lang="it-IT" dirty="0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617266CE-E9E3-1657-2CD1-6EE693108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09" y="1016000"/>
            <a:ext cx="2438400" cy="18288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3BC1F292-A672-4111-C43D-B8D47E979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71" y="1016000"/>
            <a:ext cx="2438400" cy="182880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D1ECD9CC-6553-9577-FC35-B2E1CB02E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8" y="2838517"/>
            <a:ext cx="2438400" cy="1828800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98150C44-0C8D-DEC5-3961-DFADD16FC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57" y="2841659"/>
            <a:ext cx="2438400" cy="182880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437AE7A-CAD8-BBBB-AB08-2CFDE53284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3" y="4710723"/>
            <a:ext cx="2438400" cy="1828800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E25D5499-77D4-304D-B56D-E7E847AA5A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4719190"/>
            <a:ext cx="2438400" cy="1828800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4E36F64-05F0-26FF-951A-33AE2B063D4C}"/>
              </a:ext>
            </a:extLst>
          </p:cNvPr>
          <p:cNvSpPr txBox="1"/>
          <p:nvPr/>
        </p:nvSpPr>
        <p:spPr>
          <a:xfrm>
            <a:off x="5805255" y="719084"/>
            <a:ext cx="59299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FIS-codified:</a:t>
            </a:r>
          </a:p>
          <a:p>
            <a:r>
              <a:rPr lang="en-US" dirty="0"/>
              <a:t>                           Training set      Validation set</a:t>
            </a:r>
          </a:p>
          <a:p>
            <a:r>
              <a:rPr lang="en-US" dirty="0"/>
              <a:t>                       </a:t>
            </a:r>
          </a:p>
          <a:p>
            <a:r>
              <a:rPr lang="en-US" dirty="0"/>
              <a:t>              Class 0       4,6% </a:t>
            </a:r>
            <a:r>
              <a:rPr lang="en-US" sz="1200" dirty="0"/>
              <a:t>                            </a:t>
            </a:r>
            <a:r>
              <a:rPr lang="en-US" dirty="0"/>
              <a:t>6,2%  </a:t>
            </a:r>
          </a:p>
          <a:p>
            <a:endParaRPr lang="en-US" dirty="0"/>
          </a:p>
          <a:p>
            <a:r>
              <a:rPr lang="en-US" dirty="0"/>
              <a:t>              Class 1        5,2%                  6,6% 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F3D2FAF-399E-CA7B-5636-4F55C74C9A8D}"/>
              </a:ext>
            </a:extLst>
          </p:cNvPr>
          <p:cNvSpPr txBox="1"/>
          <p:nvPr/>
        </p:nvSpPr>
        <p:spPr>
          <a:xfrm>
            <a:off x="5817660" y="2855167"/>
            <a:ext cx="57372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ANN-manual-Y/N:</a:t>
            </a:r>
          </a:p>
          <a:p>
            <a:r>
              <a:rPr lang="en-US" dirty="0"/>
              <a:t>                              Training set        Validation set</a:t>
            </a:r>
          </a:p>
          <a:p>
            <a:r>
              <a:rPr lang="en-US" dirty="0"/>
              <a:t>                   </a:t>
            </a:r>
          </a:p>
          <a:p>
            <a:r>
              <a:rPr lang="en-US" dirty="0"/>
              <a:t>              Class 0        72,9%               59,15%  </a:t>
            </a:r>
          </a:p>
          <a:p>
            <a:endParaRPr lang="en-US" dirty="0"/>
          </a:p>
          <a:p>
            <a:r>
              <a:rPr lang="en-US" dirty="0"/>
              <a:t>              Class 1        87,9%                82,3%  </a:t>
            </a:r>
          </a:p>
          <a:p>
            <a:endParaRPr lang="it-IT" dirty="0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471EB77-940E-D597-6767-2AA55AB89F4F}"/>
              </a:ext>
            </a:extLst>
          </p:cNvPr>
          <p:cNvCxnSpPr/>
          <p:nvPr/>
        </p:nvCxnSpPr>
        <p:spPr>
          <a:xfrm>
            <a:off x="6096000" y="1684867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35D17485-451C-731D-9613-BF0FFCAD0677}"/>
              </a:ext>
            </a:extLst>
          </p:cNvPr>
          <p:cNvCxnSpPr/>
          <p:nvPr/>
        </p:nvCxnSpPr>
        <p:spPr>
          <a:xfrm>
            <a:off x="6096000" y="2235200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6ED72B0-4CB1-433A-7E89-787B76B46BE6}"/>
              </a:ext>
            </a:extLst>
          </p:cNvPr>
          <p:cNvCxnSpPr/>
          <p:nvPr/>
        </p:nvCxnSpPr>
        <p:spPr>
          <a:xfrm>
            <a:off x="6207340" y="3893609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F68A361D-CBF4-8422-BF6B-5B40A27C9C8B}"/>
              </a:ext>
            </a:extLst>
          </p:cNvPr>
          <p:cNvCxnSpPr/>
          <p:nvPr/>
        </p:nvCxnSpPr>
        <p:spPr>
          <a:xfrm>
            <a:off x="6197600" y="4419601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ttangolo 52">
            <a:extLst>
              <a:ext uri="{FF2B5EF4-FFF2-40B4-BE49-F238E27FC236}">
                <a16:creationId xmlns:a16="http://schemas.microsoft.com/office/drawing/2014/main" id="{12D30BDF-AC81-22C4-867F-9BD36B35D85E}"/>
              </a:ext>
            </a:extLst>
          </p:cNvPr>
          <p:cNvSpPr/>
          <p:nvPr/>
        </p:nvSpPr>
        <p:spPr>
          <a:xfrm>
            <a:off x="5812971" y="697579"/>
            <a:ext cx="5701696" cy="1951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9C0C49A9-12D1-F09B-33B1-B2461B5D1F11}"/>
              </a:ext>
            </a:extLst>
          </p:cNvPr>
          <p:cNvSpPr/>
          <p:nvPr/>
        </p:nvSpPr>
        <p:spPr>
          <a:xfrm>
            <a:off x="5805255" y="2787561"/>
            <a:ext cx="5709412" cy="1951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36710285-D1FB-FF51-8E5F-96FD5168B2E7}"/>
              </a:ext>
            </a:extLst>
          </p:cNvPr>
          <p:cNvSpPr txBox="1"/>
          <p:nvPr/>
        </p:nvSpPr>
        <p:spPr>
          <a:xfrm>
            <a:off x="5808398" y="4874683"/>
            <a:ext cx="5355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ANN-GA-Y/N:</a:t>
            </a:r>
          </a:p>
          <a:p>
            <a:r>
              <a:rPr lang="en-US" dirty="0"/>
              <a:t>                             Training set        Validation set</a:t>
            </a:r>
          </a:p>
          <a:p>
            <a:r>
              <a:rPr lang="en-US" dirty="0"/>
              <a:t>                   </a:t>
            </a:r>
          </a:p>
          <a:p>
            <a:r>
              <a:rPr lang="en-US" dirty="0"/>
              <a:t>              Class 0        65,3%               60,9%  </a:t>
            </a:r>
          </a:p>
          <a:p>
            <a:endParaRPr lang="en-US" dirty="0"/>
          </a:p>
          <a:p>
            <a:r>
              <a:rPr lang="en-US" dirty="0"/>
              <a:t>              Class 1        89,2%                86,2%  </a:t>
            </a:r>
          </a:p>
          <a:p>
            <a:endParaRPr lang="it-IT" dirty="0"/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9E35FBAE-93DB-700C-FFC8-78528CA61A0C}"/>
              </a:ext>
            </a:extLst>
          </p:cNvPr>
          <p:cNvCxnSpPr/>
          <p:nvPr/>
        </p:nvCxnSpPr>
        <p:spPr>
          <a:xfrm>
            <a:off x="6188338" y="5846450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0AB1164B-00F9-7940-40E5-EBB72F0CD4E5}"/>
              </a:ext>
            </a:extLst>
          </p:cNvPr>
          <p:cNvCxnSpPr/>
          <p:nvPr/>
        </p:nvCxnSpPr>
        <p:spPr>
          <a:xfrm>
            <a:off x="6188338" y="6439117"/>
            <a:ext cx="57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ttangolo 62">
            <a:extLst>
              <a:ext uri="{FF2B5EF4-FFF2-40B4-BE49-F238E27FC236}">
                <a16:creationId xmlns:a16="http://schemas.microsoft.com/office/drawing/2014/main" id="{462BDC1C-4A93-5D55-00A0-0A65064BD382}"/>
              </a:ext>
            </a:extLst>
          </p:cNvPr>
          <p:cNvSpPr/>
          <p:nvPr/>
        </p:nvSpPr>
        <p:spPr>
          <a:xfrm>
            <a:off x="5795993" y="4807077"/>
            <a:ext cx="5718674" cy="1951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D026B4D9-12C6-72A8-DADE-C5CF35CB7272}"/>
              </a:ext>
            </a:extLst>
          </p:cNvPr>
          <p:cNvSpPr txBox="1"/>
          <p:nvPr/>
        </p:nvSpPr>
        <p:spPr>
          <a:xfrm>
            <a:off x="6783073" y="1248878"/>
            <a:ext cx="42985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        (800x23)                   (1266x23)</a:t>
            </a:r>
          </a:p>
          <a:p>
            <a:endParaRPr lang="it-IT" dirty="0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96FB0D99-1AFA-84BA-D8BC-5DAFC3AC90CB}"/>
              </a:ext>
            </a:extLst>
          </p:cNvPr>
          <p:cNvSpPr txBox="1"/>
          <p:nvPr/>
        </p:nvSpPr>
        <p:spPr>
          <a:xfrm>
            <a:off x="7182066" y="3433226"/>
            <a:ext cx="42985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      (800x23)               (1266x23)</a:t>
            </a:r>
          </a:p>
          <a:p>
            <a:endParaRPr lang="it-IT" dirty="0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812ADE1E-2A48-D85A-224D-B8DC6B4F2BEC}"/>
              </a:ext>
            </a:extLst>
          </p:cNvPr>
          <p:cNvSpPr txBox="1"/>
          <p:nvPr/>
        </p:nvSpPr>
        <p:spPr>
          <a:xfrm>
            <a:off x="7337968" y="5399677"/>
            <a:ext cx="42985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  (800x23)             (1266x23)</a:t>
            </a:r>
          </a:p>
          <a:p>
            <a:endParaRPr lang="it-IT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011E3A-8DB4-F96D-9880-68F6707AA0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333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36"/>
    </mc:Choice>
    <mc:Fallback xmlns="">
      <p:transition spd="slow" advTm="43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AB3FAF-20DC-CD95-E3C2-6E8D04CFA462}"/>
              </a:ext>
            </a:extLst>
          </p:cNvPr>
          <p:cNvSpPr txBox="1"/>
          <p:nvPr/>
        </p:nvSpPr>
        <p:spPr>
          <a:xfrm>
            <a:off x="1983085" y="100232"/>
            <a:ext cx="895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 OF CLASSIFICATORS ON TEST SET- % of correct classified of the class</a:t>
            </a:r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B04601C-7953-6670-1DEF-FC90182A7905}"/>
              </a:ext>
            </a:extLst>
          </p:cNvPr>
          <p:cNvSpPr txBox="1"/>
          <p:nvPr/>
        </p:nvSpPr>
        <p:spPr>
          <a:xfrm>
            <a:off x="633926" y="1385122"/>
            <a:ext cx="12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Random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760B64-50FC-8993-EBD9-C642896A0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01" y="820107"/>
            <a:ext cx="2438400" cy="182880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B5FC61B-ADEA-4E0A-D792-71CC519A9A6F}"/>
              </a:ext>
            </a:extLst>
          </p:cNvPr>
          <p:cNvSpPr txBox="1"/>
          <p:nvPr/>
        </p:nvSpPr>
        <p:spPr>
          <a:xfrm>
            <a:off x="2115741" y="450775"/>
            <a:ext cx="207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Codified variables</a:t>
            </a:r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282CCA5-8814-83CE-2E23-BC542A3899A9}"/>
              </a:ext>
            </a:extLst>
          </p:cNvPr>
          <p:cNvSpPr txBox="1"/>
          <p:nvPr/>
        </p:nvSpPr>
        <p:spPr>
          <a:xfrm>
            <a:off x="7172890" y="487865"/>
            <a:ext cx="207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Yes/No variables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989F337-C07D-E688-8AF3-3459083DBEF3}"/>
              </a:ext>
            </a:extLst>
          </p:cNvPr>
          <p:cNvSpPr txBox="1"/>
          <p:nvPr/>
        </p:nvSpPr>
        <p:spPr>
          <a:xfrm>
            <a:off x="448734" y="3016480"/>
            <a:ext cx="168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Hierarchical</a:t>
            </a:r>
            <a:r>
              <a:rPr lang="it-IT" dirty="0"/>
              <a:t> clustering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B517583-AFB8-375B-5CC2-12BF3FD8C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73" y="2716190"/>
            <a:ext cx="2438400" cy="182880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BB263D8-CE97-51C3-4595-1ADA18173D61}"/>
              </a:ext>
            </a:extLst>
          </p:cNvPr>
          <p:cNvSpPr txBox="1"/>
          <p:nvPr/>
        </p:nvSpPr>
        <p:spPr>
          <a:xfrm>
            <a:off x="623266" y="5223933"/>
            <a:ext cx="126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SOM</a:t>
            </a:r>
          </a:p>
          <a:p>
            <a:pPr algn="ctr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012F51D-EB2E-B22E-F779-384BE6FF75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085" y="4521200"/>
            <a:ext cx="2438400" cy="18288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F1517B72-F54D-C734-8F13-050A903A6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38" y="787161"/>
            <a:ext cx="2438400" cy="182880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14FA46D0-91DF-B3AB-CD7E-4077836104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09" y="2661734"/>
            <a:ext cx="2438400" cy="18288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2610D06A-2743-835D-4DD3-4146D6D790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783" y="4462075"/>
            <a:ext cx="2438400" cy="1828800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BAC7F069-1BAC-8E0C-0B8A-71C61308E2E3}"/>
              </a:ext>
            </a:extLst>
          </p:cNvPr>
          <p:cNvSpPr txBox="1"/>
          <p:nvPr/>
        </p:nvSpPr>
        <p:spPr>
          <a:xfrm>
            <a:off x="4275668" y="998081"/>
            <a:ext cx="2965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    Class 0     13,3%</a:t>
            </a:r>
          </a:p>
          <a:p>
            <a:r>
              <a:rPr lang="en-US" dirty="0"/>
              <a:t>     Class 1      94%</a:t>
            </a:r>
            <a:endParaRPr lang="it-IT" dirty="0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52EE7D2E-27CE-AA88-F3CA-A24CC10DC1EA}"/>
              </a:ext>
            </a:extLst>
          </p:cNvPr>
          <p:cNvCxnSpPr/>
          <p:nvPr/>
        </p:nvCxnSpPr>
        <p:spPr>
          <a:xfrm>
            <a:off x="4429518" y="1755313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704A930D-656F-E16E-12D1-11CFA8573D52}"/>
              </a:ext>
            </a:extLst>
          </p:cNvPr>
          <p:cNvCxnSpPr/>
          <p:nvPr/>
        </p:nvCxnSpPr>
        <p:spPr>
          <a:xfrm>
            <a:off x="4421485" y="1481666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Rettangolo 50">
            <a:extLst>
              <a:ext uri="{FF2B5EF4-FFF2-40B4-BE49-F238E27FC236}">
                <a16:creationId xmlns:a16="http://schemas.microsoft.com/office/drawing/2014/main" id="{6E364774-8DD8-4343-E833-BEF1F49F95A0}"/>
              </a:ext>
            </a:extLst>
          </p:cNvPr>
          <p:cNvSpPr/>
          <p:nvPr/>
        </p:nvSpPr>
        <p:spPr>
          <a:xfrm>
            <a:off x="4272494" y="1223030"/>
            <a:ext cx="2610355" cy="862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B0A72F6-8535-3265-FD33-DC116E5A40FF}"/>
              </a:ext>
            </a:extLst>
          </p:cNvPr>
          <p:cNvCxnSpPr/>
          <p:nvPr/>
        </p:nvCxnSpPr>
        <p:spPr>
          <a:xfrm>
            <a:off x="4466518" y="3683030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E1C32AA8-5D2E-7E9C-A4DB-E3A8F998107F}"/>
              </a:ext>
            </a:extLst>
          </p:cNvPr>
          <p:cNvCxnSpPr/>
          <p:nvPr/>
        </p:nvCxnSpPr>
        <p:spPr>
          <a:xfrm>
            <a:off x="4458485" y="3409383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13047799-5110-4FDD-32A3-C99774D0E3B4}"/>
              </a:ext>
            </a:extLst>
          </p:cNvPr>
          <p:cNvSpPr/>
          <p:nvPr/>
        </p:nvSpPr>
        <p:spPr>
          <a:xfrm>
            <a:off x="4309494" y="3150747"/>
            <a:ext cx="2610355" cy="862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484A748E-5C1A-F444-58CA-51CB674E315A}"/>
              </a:ext>
            </a:extLst>
          </p:cNvPr>
          <p:cNvCxnSpPr/>
          <p:nvPr/>
        </p:nvCxnSpPr>
        <p:spPr>
          <a:xfrm>
            <a:off x="4547949" y="5528135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453A0B4F-FAD4-F3F7-9CA9-DD8E45642F34}"/>
              </a:ext>
            </a:extLst>
          </p:cNvPr>
          <p:cNvCxnSpPr/>
          <p:nvPr/>
        </p:nvCxnSpPr>
        <p:spPr>
          <a:xfrm>
            <a:off x="4539916" y="5254488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Rettangolo 56">
            <a:extLst>
              <a:ext uri="{FF2B5EF4-FFF2-40B4-BE49-F238E27FC236}">
                <a16:creationId xmlns:a16="http://schemas.microsoft.com/office/drawing/2014/main" id="{1DBCE473-8CA2-E34D-3E57-721FA737B769}"/>
              </a:ext>
            </a:extLst>
          </p:cNvPr>
          <p:cNvSpPr/>
          <p:nvPr/>
        </p:nvSpPr>
        <p:spPr>
          <a:xfrm>
            <a:off x="4335432" y="4961812"/>
            <a:ext cx="2610355" cy="862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C7D13A3B-48D4-5859-0074-29775D4F378D}"/>
              </a:ext>
            </a:extLst>
          </p:cNvPr>
          <p:cNvSpPr/>
          <p:nvPr/>
        </p:nvSpPr>
        <p:spPr>
          <a:xfrm>
            <a:off x="9386918" y="1211188"/>
            <a:ext cx="2610355" cy="862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DAD3B8C3-B712-9973-923C-F409C5277899}"/>
              </a:ext>
            </a:extLst>
          </p:cNvPr>
          <p:cNvSpPr txBox="1"/>
          <p:nvPr/>
        </p:nvSpPr>
        <p:spPr>
          <a:xfrm>
            <a:off x="9567789" y="1272842"/>
            <a:ext cx="2307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Class 0     31,2%</a:t>
            </a:r>
          </a:p>
          <a:p>
            <a:r>
              <a:rPr lang="en-US" dirty="0"/>
              <a:t>  Class 1      95,3%</a:t>
            </a:r>
            <a:endParaRPr lang="it-IT" dirty="0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7B3FEB2E-6760-30D8-E942-FF8227A3FCA9}"/>
              </a:ext>
            </a:extLst>
          </p:cNvPr>
          <p:cNvSpPr txBox="1"/>
          <p:nvPr/>
        </p:nvSpPr>
        <p:spPr>
          <a:xfrm>
            <a:off x="4711232" y="3230511"/>
            <a:ext cx="2036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0     47,4%</a:t>
            </a:r>
          </a:p>
          <a:p>
            <a:r>
              <a:rPr lang="en-US" dirty="0"/>
              <a:t>Class 1     71%</a:t>
            </a:r>
            <a:endParaRPr lang="it-IT" dirty="0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90AC099C-4BA2-09AE-4858-8F331F8E1E94}"/>
              </a:ext>
            </a:extLst>
          </p:cNvPr>
          <p:cNvSpPr txBox="1"/>
          <p:nvPr/>
        </p:nvSpPr>
        <p:spPr>
          <a:xfrm>
            <a:off x="4638742" y="5075767"/>
            <a:ext cx="6100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Class 0     50,5%</a:t>
            </a:r>
          </a:p>
          <a:p>
            <a:r>
              <a:rPr lang="en-US" dirty="0"/>
              <a:t> Class 1      70,3%</a:t>
            </a:r>
            <a:endParaRPr lang="it-IT" dirty="0"/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41BE14E1-3B7A-C5BD-7F7B-B6389122702C}"/>
              </a:ext>
            </a:extLst>
          </p:cNvPr>
          <p:cNvSpPr/>
          <p:nvPr/>
        </p:nvSpPr>
        <p:spPr>
          <a:xfrm>
            <a:off x="9416443" y="3167692"/>
            <a:ext cx="2610355" cy="862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DD50C807-658F-904D-47AC-DAA7726C83C6}"/>
              </a:ext>
            </a:extLst>
          </p:cNvPr>
          <p:cNvSpPr/>
          <p:nvPr/>
        </p:nvSpPr>
        <p:spPr>
          <a:xfrm>
            <a:off x="9394777" y="5004373"/>
            <a:ext cx="2610355" cy="862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2FF2E11D-6092-B08A-7A91-CD106399F40B}"/>
              </a:ext>
            </a:extLst>
          </p:cNvPr>
          <p:cNvSpPr txBox="1"/>
          <p:nvPr/>
        </p:nvSpPr>
        <p:spPr>
          <a:xfrm>
            <a:off x="9491719" y="3031485"/>
            <a:ext cx="6100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 Class 0     57,5%</a:t>
            </a:r>
          </a:p>
          <a:p>
            <a:r>
              <a:rPr lang="en-US" dirty="0"/>
              <a:t>     Class 1      84,2%</a:t>
            </a:r>
            <a:endParaRPr lang="it-IT" dirty="0"/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98C51C96-2BAA-9E7E-6AD1-3EA584F63337}"/>
              </a:ext>
            </a:extLst>
          </p:cNvPr>
          <p:cNvSpPr txBox="1"/>
          <p:nvPr/>
        </p:nvSpPr>
        <p:spPr>
          <a:xfrm>
            <a:off x="9441601" y="4900935"/>
            <a:ext cx="29839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  Class 0     57,9%</a:t>
            </a:r>
          </a:p>
          <a:p>
            <a:r>
              <a:rPr lang="en-US" dirty="0"/>
              <a:t>      Class 1      83,5%</a:t>
            </a:r>
            <a:endParaRPr lang="it-IT" dirty="0"/>
          </a:p>
        </p:txBody>
      </p:sp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A8967A7B-E896-8687-4561-A17E6F262E01}"/>
              </a:ext>
            </a:extLst>
          </p:cNvPr>
          <p:cNvCxnSpPr/>
          <p:nvPr/>
        </p:nvCxnSpPr>
        <p:spPr>
          <a:xfrm>
            <a:off x="9491719" y="1467446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E5E875E9-3B98-B772-FCD1-3D61AD4B5997}"/>
              </a:ext>
            </a:extLst>
          </p:cNvPr>
          <p:cNvCxnSpPr/>
          <p:nvPr/>
        </p:nvCxnSpPr>
        <p:spPr>
          <a:xfrm>
            <a:off x="9491719" y="1755313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EC73B6ED-8F1C-6BAC-2BC8-54D17F0D4662}"/>
              </a:ext>
            </a:extLst>
          </p:cNvPr>
          <p:cNvCxnSpPr/>
          <p:nvPr/>
        </p:nvCxnSpPr>
        <p:spPr>
          <a:xfrm>
            <a:off x="9622545" y="5666154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Connettore 2 77">
            <a:extLst>
              <a:ext uri="{FF2B5EF4-FFF2-40B4-BE49-F238E27FC236}">
                <a16:creationId xmlns:a16="http://schemas.microsoft.com/office/drawing/2014/main" id="{0FCC502B-4AB2-95B6-AC9D-C2FDAA6B6751}"/>
              </a:ext>
            </a:extLst>
          </p:cNvPr>
          <p:cNvCxnSpPr/>
          <p:nvPr/>
        </p:nvCxnSpPr>
        <p:spPr>
          <a:xfrm>
            <a:off x="9614078" y="5412913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166396CD-41F7-8FF2-A99C-2E962AC08DE8}"/>
              </a:ext>
            </a:extLst>
          </p:cNvPr>
          <p:cNvCxnSpPr/>
          <p:nvPr/>
        </p:nvCxnSpPr>
        <p:spPr>
          <a:xfrm>
            <a:off x="9607934" y="3770380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53911675-A01E-42FA-8AEC-3F05311C5F41}"/>
              </a:ext>
            </a:extLst>
          </p:cNvPr>
          <p:cNvCxnSpPr>
            <a:cxnSpLocks/>
          </p:cNvCxnSpPr>
          <p:nvPr/>
        </p:nvCxnSpPr>
        <p:spPr>
          <a:xfrm>
            <a:off x="9607934" y="3499447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9AC5BF44-E841-2CC7-ADCE-B366F1B2467B}"/>
              </a:ext>
            </a:extLst>
          </p:cNvPr>
          <p:cNvSpPr txBox="1"/>
          <p:nvPr/>
        </p:nvSpPr>
        <p:spPr>
          <a:xfrm>
            <a:off x="4780379" y="820107"/>
            <a:ext cx="160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  (885x6)</a:t>
            </a:r>
          </a:p>
          <a:p>
            <a:endParaRPr lang="it-IT" dirty="0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E889E020-8BC6-3524-2DD7-D47553830801}"/>
              </a:ext>
            </a:extLst>
          </p:cNvPr>
          <p:cNvSpPr txBox="1"/>
          <p:nvPr/>
        </p:nvSpPr>
        <p:spPr>
          <a:xfrm>
            <a:off x="4811167" y="2642747"/>
            <a:ext cx="160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  (885x6)</a:t>
            </a:r>
          </a:p>
          <a:p>
            <a:endParaRPr lang="it-IT" dirty="0"/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FE7CAD9E-1879-4B26-8FB3-D6DDD057CCA4}"/>
              </a:ext>
            </a:extLst>
          </p:cNvPr>
          <p:cNvSpPr txBox="1"/>
          <p:nvPr/>
        </p:nvSpPr>
        <p:spPr>
          <a:xfrm>
            <a:off x="4818003" y="4553880"/>
            <a:ext cx="160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  (885x6)</a:t>
            </a:r>
          </a:p>
          <a:p>
            <a:endParaRPr lang="it-IT" dirty="0"/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BC08B76-7AA5-0C14-AFBB-6FDB8676F009}"/>
              </a:ext>
            </a:extLst>
          </p:cNvPr>
          <p:cNvSpPr txBox="1"/>
          <p:nvPr/>
        </p:nvSpPr>
        <p:spPr>
          <a:xfrm>
            <a:off x="9922652" y="2696696"/>
            <a:ext cx="160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  (885x23)</a:t>
            </a:r>
          </a:p>
          <a:p>
            <a:endParaRPr lang="it-IT" dirty="0"/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AAF5E33F-F381-280B-F066-804166418B84}"/>
              </a:ext>
            </a:extLst>
          </p:cNvPr>
          <p:cNvSpPr txBox="1"/>
          <p:nvPr/>
        </p:nvSpPr>
        <p:spPr>
          <a:xfrm>
            <a:off x="9866658" y="811404"/>
            <a:ext cx="160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  (885x23)</a:t>
            </a:r>
          </a:p>
          <a:p>
            <a:endParaRPr lang="it-IT" dirty="0"/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BDCDFE14-FA0D-BF5A-AEFD-8FC0D5605CA1}"/>
              </a:ext>
            </a:extLst>
          </p:cNvPr>
          <p:cNvSpPr txBox="1"/>
          <p:nvPr/>
        </p:nvSpPr>
        <p:spPr>
          <a:xfrm>
            <a:off x="9917863" y="4555545"/>
            <a:ext cx="160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  (885x23)</a:t>
            </a:r>
          </a:p>
          <a:p>
            <a:endParaRPr lang="it-IT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7605D5A-9E26-F054-B9D5-FF653A4D2F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8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68"/>
    </mc:Choice>
    <mc:Fallback xmlns="">
      <p:transition spd="slow" advTm="25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0" grpId="0"/>
      <p:bldP spid="32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AB3FAF-20DC-CD95-E3C2-6E8D04CFA462}"/>
              </a:ext>
            </a:extLst>
          </p:cNvPr>
          <p:cNvSpPr txBox="1"/>
          <p:nvPr/>
        </p:nvSpPr>
        <p:spPr>
          <a:xfrm>
            <a:off x="1771941" y="110067"/>
            <a:ext cx="874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 OF CLASSIFICATORS ON TEST SET- % of correct classified of the class</a:t>
            </a:r>
            <a:endParaRPr lang="it-IT" dirty="0"/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D8CE92E-D9A3-9C22-B3AF-A8065C6E6FE4}"/>
              </a:ext>
            </a:extLst>
          </p:cNvPr>
          <p:cNvSpPr txBox="1"/>
          <p:nvPr/>
        </p:nvSpPr>
        <p:spPr>
          <a:xfrm>
            <a:off x="690085" y="1301913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ANN-manual selection</a:t>
            </a:r>
          </a:p>
          <a:p>
            <a:r>
              <a:rPr lang="en-US" dirty="0"/>
              <a:t>           (885x23)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461EDC4-C46A-E723-F1F1-BB65DEDFC25B}"/>
              </a:ext>
            </a:extLst>
          </p:cNvPr>
          <p:cNvSpPr txBox="1"/>
          <p:nvPr/>
        </p:nvSpPr>
        <p:spPr>
          <a:xfrm>
            <a:off x="599261" y="3424766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ANN-GA selection</a:t>
            </a:r>
          </a:p>
          <a:p>
            <a:r>
              <a:rPr lang="en-US" dirty="0"/>
              <a:t>             (885x27)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4F1BA0-E561-50BD-5648-2BFD9AC2CBA5}"/>
              </a:ext>
            </a:extLst>
          </p:cNvPr>
          <p:cNvSpPr txBox="1"/>
          <p:nvPr/>
        </p:nvSpPr>
        <p:spPr>
          <a:xfrm>
            <a:off x="1601788" y="5481488"/>
            <a:ext cx="262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 (885x5)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7A34581E-8A45-23A8-C370-1FB14757E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34" y="479399"/>
            <a:ext cx="2804160" cy="210312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7FFD06D-B367-33D0-A049-DD956A0FF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68" y="2590986"/>
            <a:ext cx="2804160" cy="210312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6D7B0FC2-C152-65E7-FC1F-7B9B75552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57" y="4660314"/>
            <a:ext cx="2682240" cy="2011680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55C77F8C-1437-D514-AA0B-D3BFDE57BD7B}"/>
              </a:ext>
            </a:extLst>
          </p:cNvPr>
          <p:cNvSpPr/>
          <p:nvPr/>
        </p:nvSpPr>
        <p:spPr>
          <a:xfrm>
            <a:off x="8252132" y="1092774"/>
            <a:ext cx="2610355" cy="862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1232EE7-D1B2-F642-D1FA-576EEC2D14A8}"/>
              </a:ext>
            </a:extLst>
          </p:cNvPr>
          <p:cNvCxnSpPr/>
          <p:nvPr/>
        </p:nvCxnSpPr>
        <p:spPr>
          <a:xfrm>
            <a:off x="8479900" y="1754555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47AB640E-E763-49E7-6392-DB19C94D7BB7}"/>
              </a:ext>
            </a:extLst>
          </p:cNvPr>
          <p:cNvCxnSpPr/>
          <p:nvPr/>
        </p:nvCxnSpPr>
        <p:spPr>
          <a:xfrm>
            <a:off x="8471433" y="1501314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ttangolo 42">
            <a:extLst>
              <a:ext uri="{FF2B5EF4-FFF2-40B4-BE49-F238E27FC236}">
                <a16:creationId xmlns:a16="http://schemas.microsoft.com/office/drawing/2014/main" id="{73BEE61A-3FF0-048F-3B30-30A3B4C6DBA5}"/>
              </a:ext>
            </a:extLst>
          </p:cNvPr>
          <p:cNvSpPr/>
          <p:nvPr/>
        </p:nvSpPr>
        <p:spPr>
          <a:xfrm>
            <a:off x="8325470" y="3150747"/>
            <a:ext cx="2610355" cy="862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090CBA00-8582-EF3C-F554-27A0E105F553}"/>
              </a:ext>
            </a:extLst>
          </p:cNvPr>
          <p:cNvCxnSpPr/>
          <p:nvPr/>
        </p:nvCxnSpPr>
        <p:spPr>
          <a:xfrm>
            <a:off x="8553238" y="3812528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4E6FFFA-042D-6B11-FB89-033A9C3040EA}"/>
              </a:ext>
            </a:extLst>
          </p:cNvPr>
          <p:cNvCxnSpPr/>
          <p:nvPr/>
        </p:nvCxnSpPr>
        <p:spPr>
          <a:xfrm>
            <a:off x="8544771" y="3559287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Rettangolo 45">
            <a:extLst>
              <a:ext uri="{FF2B5EF4-FFF2-40B4-BE49-F238E27FC236}">
                <a16:creationId xmlns:a16="http://schemas.microsoft.com/office/drawing/2014/main" id="{8770A930-259F-439C-9701-917CF1C55E94}"/>
              </a:ext>
            </a:extLst>
          </p:cNvPr>
          <p:cNvSpPr/>
          <p:nvPr/>
        </p:nvSpPr>
        <p:spPr>
          <a:xfrm>
            <a:off x="8373561" y="5107488"/>
            <a:ext cx="2610355" cy="862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2CCF3DA9-A1C3-FE51-ED90-D10B796C8181}"/>
              </a:ext>
            </a:extLst>
          </p:cNvPr>
          <p:cNvCxnSpPr/>
          <p:nvPr/>
        </p:nvCxnSpPr>
        <p:spPr>
          <a:xfrm>
            <a:off x="8601329" y="5769269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2CCD134E-C6CA-E90B-E423-1C7C23995C85}"/>
              </a:ext>
            </a:extLst>
          </p:cNvPr>
          <p:cNvCxnSpPr/>
          <p:nvPr/>
        </p:nvCxnSpPr>
        <p:spPr>
          <a:xfrm>
            <a:off x="8592862" y="5516028"/>
            <a:ext cx="232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3D5EC35-E0C1-0E14-1A5A-07F081D7DC43}"/>
              </a:ext>
            </a:extLst>
          </p:cNvPr>
          <p:cNvSpPr txBox="1"/>
          <p:nvPr/>
        </p:nvSpPr>
        <p:spPr>
          <a:xfrm>
            <a:off x="8660986" y="1246660"/>
            <a:ext cx="2123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0     71,2%</a:t>
            </a:r>
          </a:p>
          <a:p>
            <a:r>
              <a:rPr lang="en-US" dirty="0"/>
              <a:t>Class 1     91%</a:t>
            </a:r>
            <a:endParaRPr lang="it-IT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83435AE-6199-98F0-E711-50A6CBCCD7D2}"/>
              </a:ext>
            </a:extLst>
          </p:cNvPr>
          <p:cNvSpPr txBox="1"/>
          <p:nvPr/>
        </p:nvSpPr>
        <p:spPr>
          <a:xfrm>
            <a:off x="8729478" y="3319380"/>
            <a:ext cx="1951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0     75,4%</a:t>
            </a:r>
          </a:p>
          <a:p>
            <a:r>
              <a:rPr lang="en-US" dirty="0"/>
              <a:t>Class 1     91,3%</a:t>
            </a:r>
            <a:endParaRPr lang="it-IT" dirty="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33CDB6A7-7590-42F2-3DE7-68D7583479BB}"/>
              </a:ext>
            </a:extLst>
          </p:cNvPr>
          <p:cNvSpPr txBox="1"/>
          <p:nvPr/>
        </p:nvSpPr>
        <p:spPr>
          <a:xfrm>
            <a:off x="8870002" y="5235839"/>
            <a:ext cx="1934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0     4,9%</a:t>
            </a:r>
          </a:p>
          <a:p>
            <a:r>
              <a:rPr lang="en-US" dirty="0"/>
              <a:t>Class 1     4,2%</a:t>
            </a:r>
            <a:endParaRPr lang="it-IT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7EC3C96-C96B-A67E-301E-843CBB9612A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591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6"/>
    </mc:Choice>
    <mc:Fallback xmlns="">
      <p:transition spd="slow" advTm="12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  <p:bldP spid="29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012B7F-A308-3DFA-C317-B61CF64BF05F}"/>
              </a:ext>
            </a:extLst>
          </p:cNvPr>
          <p:cNvSpPr txBox="1"/>
          <p:nvPr/>
        </p:nvSpPr>
        <p:spPr>
          <a:xfrm>
            <a:off x="3286125" y="2485162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THANKS FOR THE ATTENTION!</a:t>
            </a:r>
            <a:endParaRPr lang="it-IT" sz="5400" dirty="0">
              <a:solidFill>
                <a:schemeClr val="accent2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F7474D-B876-3D10-0ECF-945D2AE8CB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8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"/>
    </mc:Choice>
    <mc:Fallback xmlns="">
      <p:transition spd="slow" advTm="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TM02900688[[fn=Sfaccettatura]]</Template>
  <TotalTime>892</TotalTime>
  <Words>533</Words>
  <Application>Microsoft Office PowerPoint</Application>
  <PresentationFormat>Widescreen</PresentationFormat>
  <Paragraphs>141</Paragraphs>
  <Slides>9</Slides>
  <Notes>0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Sfaccettatura</vt:lpstr>
      <vt:lpstr>LAB 06 gruppo 64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06 gruppo 64</dc:title>
  <dc:creator>LIBERATORE LUCA</dc:creator>
  <cp:lastModifiedBy>Luca Scorrano</cp:lastModifiedBy>
  <cp:revision>13</cp:revision>
  <dcterms:created xsi:type="dcterms:W3CDTF">2022-06-23T17:07:31Z</dcterms:created>
  <dcterms:modified xsi:type="dcterms:W3CDTF">2023-07-07T12:27:40Z</dcterms:modified>
</cp:coreProperties>
</file>